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Aileron" charset="1" panose="00000500000000000000"/>
      <p:regular r:id="rId10"/>
    </p:embeddedFont>
    <p:embeddedFont>
      <p:font typeface="Aileron Thin" charset="1" panose="00000300000000000000"/>
      <p:regular r:id="rId11"/>
    </p:embeddedFont>
    <p:embeddedFont>
      <p:font typeface="Aileron Bold" charset="1" panose="000008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VAGqCmeY0JM.mp4" Type="http://schemas.openxmlformats.org/officeDocument/2006/relationships/video"/><Relationship Id="rId5" Target="../media/VAGqCmeY0JM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VAGqCggxSK4.mp4" Type="http://schemas.openxmlformats.org/officeDocument/2006/relationships/video"/><Relationship Id="rId6" Target="../media/VAGqCggxSK4.mp4" Type="http://schemas.microsoft.com/office/2007/relationships/media"/><Relationship Id="rId7" Target="../media/image10.jpeg" Type="http://schemas.openxmlformats.org/officeDocument/2006/relationships/image"/><Relationship Id="rId8" Target="../media/VAGqCmwUiPA.mp4" Type="http://schemas.openxmlformats.org/officeDocument/2006/relationships/video"/><Relationship Id="rId9" Target="../media/VAGqCmwUiP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6597" y="2762250"/>
            <a:ext cx="14474806" cy="47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AERIAL OBJECT DETECTION AND TRACKING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78831" y="8891270"/>
            <a:ext cx="8080469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9"/>
              </a:lnSpc>
            </a:pPr>
            <a:r>
              <a:rPr lang="en-US" sz="2199" spc="54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ARNAB MANDAL</a:t>
            </a:r>
          </a:p>
          <a:p>
            <a:pPr algn="r">
              <a:lnSpc>
                <a:spcPts val="2859"/>
              </a:lnSpc>
            </a:pPr>
            <a:r>
              <a:rPr lang="en-US" sz="2199" spc="54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ARTIFICIAL INTELLIGENCE AND RESEARCH INTERN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3637" y="1746686"/>
            <a:ext cx="7338823" cy="3633008"/>
          </a:xfrm>
          <a:custGeom>
            <a:avLst/>
            <a:gdLst/>
            <a:ahLst/>
            <a:cxnLst/>
            <a:rect r="r" b="b" t="t" l="l"/>
            <a:pathLst>
              <a:path h="3633008" w="7338823">
                <a:moveTo>
                  <a:pt x="0" y="0"/>
                </a:moveTo>
                <a:lnTo>
                  <a:pt x="7338824" y="0"/>
                </a:lnTo>
                <a:lnTo>
                  <a:pt x="7338824" y="3633007"/>
                </a:lnTo>
                <a:lnTo>
                  <a:pt x="0" y="3633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00" t="-23039" r="0" b="-33282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03637" y="5673499"/>
            <a:ext cx="7338823" cy="41280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08792" y="490220"/>
            <a:ext cx="1167041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9413" y="2454207"/>
            <a:ext cx="7440304" cy="528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499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objective was to:</a:t>
            </a:r>
          </a:p>
          <a:p>
            <a:pPr algn="l" marL="1078343" indent="-539171" lvl="1">
              <a:lnSpc>
                <a:spcPts val="6992"/>
              </a:lnSpc>
              <a:buAutoNum type="arabicPeriod" startAt="1"/>
            </a:pPr>
            <a:r>
              <a:rPr lang="en-US" sz="499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Analyse videography and imagery of aerial objects</a:t>
            </a:r>
          </a:p>
          <a:p>
            <a:pPr algn="l" marL="1078343" indent="-539171" lvl="1">
              <a:lnSpc>
                <a:spcPts val="6992"/>
              </a:lnSpc>
              <a:buAutoNum type="arabicPeriod" startAt="1"/>
            </a:pPr>
            <a:r>
              <a:rPr lang="en-US" sz="499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Identify and Flag Drones and UAVs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3675" y="5882046"/>
            <a:ext cx="4999782" cy="3233591"/>
          </a:xfrm>
          <a:custGeom>
            <a:avLst/>
            <a:gdLst/>
            <a:ahLst/>
            <a:cxnLst/>
            <a:rect r="r" b="b" t="t" l="l"/>
            <a:pathLst>
              <a:path h="3233591" w="4999782">
                <a:moveTo>
                  <a:pt x="0" y="0"/>
                </a:moveTo>
                <a:lnTo>
                  <a:pt x="4999782" y="0"/>
                </a:lnTo>
                <a:lnTo>
                  <a:pt x="4999782" y="3233591"/>
                </a:lnTo>
                <a:lnTo>
                  <a:pt x="0" y="3233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66111" y="6782515"/>
            <a:ext cx="3162153" cy="1644825"/>
          </a:xfrm>
          <a:custGeom>
            <a:avLst/>
            <a:gdLst/>
            <a:ahLst/>
            <a:cxnLst/>
            <a:rect r="r" b="b" t="t" l="l"/>
            <a:pathLst>
              <a:path h="1644825" w="3162153">
                <a:moveTo>
                  <a:pt x="0" y="0"/>
                </a:moveTo>
                <a:lnTo>
                  <a:pt x="3162153" y="0"/>
                </a:lnTo>
                <a:lnTo>
                  <a:pt x="3162153" y="1644825"/>
                </a:lnTo>
                <a:lnTo>
                  <a:pt x="0" y="164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428" r="0" b="-458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8482" y="6773968"/>
            <a:ext cx="1653372" cy="1653372"/>
          </a:xfrm>
          <a:custGeom>
            <a:avLst/>
            <a:gdLst/>
            <a:ahLst/>
            <a:cxnLst/>
            <a:rect r="r" b="b" t="t" l="l"/>
            <a:pathLst>
              <a:path h="1653372" w="1653372">
                <a:moveTo>
                  <a:pt x="0" y="0"/>
                </a:moveTo>
                <a:lnTo>
                  <a:pt x="1653373" y="0"/>
                </a:lnTo>
                <a:lnTo>
                  <a:pt x="1653373" y="1653372"/>
                </a:lnTo>
                <a:lnTo>
                  <a:pt x="0" y="165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39389" y="8427340"/>
            <a:ext cx="3766365" cy="1600705"/>
          </a:xfrm>
          <a:custGeom>
            <a:avLst/>
            <a:gdLst/>
            <a:ahLst/>
            <a:cxnLst/>
            <a:rect r="r" b="b" t="t" l="l"/>
            <a:pathLst>
              <a:path h="1600705" w="3766365">
                <a:moveTo>
                  <a:pt x="0" y="0"/>
                </a:moveTo>
                <a:lnTo>
                  <a:pt x="3766365" y="0"/>
                </a:lnTo>
                <a:lnTo>
                  <a:pt x="3766365" y="1600705"/>
                </a:lnTo>
                <a:lnTo>
                  <a:pt x="0" y="16007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44218" y="483573"/>
            <a:ext cx="9999564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b="true" sz="8800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Provided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491271"/>
            <a:ext cx="5473457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Utilised YOLOv8 object detection model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Provides object detection and tracking capabilities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86421"/>
            <a:ext cx="99995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98178" y="2786421"/>
            <a:ext cx="99995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Training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3188" y="2144585"/>
            <a:ext cx="99995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Custom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54807" y="3491271"/>
            <a:ext cx="547345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Trained model on roboflow drones and UAVs computer vision dataset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Provides 9.3k clear and usable images of drones and other UAVs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85843" y="2919771"/>
            <a:ext cx="5473457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Scraped images of drones and UCAVs using bing and selenium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Images were selected for instances of drone sightings in ongoing wars, crowded environments and difficult to recognise surroundings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Dataset was manually created with labels using labelImg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3050649" y="1817073"/>
            <a:ext cx="2565162" cy="9788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3231502" y="1930577"/>
            <a:ext cx="916633" cy="3733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8254235" y="2006989"/>
            <a:ext cx="68953" cy="7889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6028482" y="8728138"/>
            <a:ext cx="5296683" cy="105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02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model was trained for 5 epochs on the training dataset, and 10 epochs on the custom dataset.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02657" y="6167784"/>
            <a:ext cx="4957936" cy="3731646"/>
          </a:xfrm>
          <a:custGeom>
            <a:avLst/>
            <a:gdLst/>
            <a:ahLst/>
            <a:cxnLst/>
            <a:rect r="r" b="b" t="t" l="l"/>
            <a:pathLst>
              <a:path h="3731646" w="4957936">
                <a:moveTo>
                  <a:pt x="0" y="0"/>
                </a:moveTo>
                <a:lnTo>
                  <a:pt x="4957936" y="0"/>
                </a:lnTo>
                <a:lnTo>
                  <a:pt x="4957936" y="3731646"/>
                </a:lnTo>
                <a:lnTo>
                  <a:pt x="0" y="373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0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2657" y="1894672"/>
            <a:ext cx="4825989" cy="3890954"/>
          </a:xfrm>
          <a:custGeom>
            <a:avLst/>
            <a:gdLst/>
            <a:ahLst/>
            <a:cxnLst/>
            <a:rect r="r" b="b" t="t" l="l"/>
            <a:pathLst>
              <a:path h="3890954" w="4825989">
                <a:moveTo>
                  <a:pt x="0" y="0"/>
                </a:moveTo>
                <a:lnTo>
                  <a:pt x="4825989" y="0"/>
                </a:lnTo>
                <a:lnTo>
                  <a:pt x="4825989" y="3890954"/>
                </a:lnTo>
                <a:lnTo>
                  <a:pt x="0" y="3890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5515" t="0" r="14484" b="0"/>
          <a:stretch>
            <a:fillRect/>
          </a:stretch>
        </p:blipFill>
        <p:spPr>
          <a:xfrm flipH="false" flipV="false" rot="0">
            <a:off x="459650" y="1894672"/>
            <a:ext cx="5533775" cy="3890954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17370" b="0"/>
          <a:stretch>
            <a:fillRect/>
          </a:stretch>
        </p:blipFill>
        <p:spPr>
          <a:xfrm flipH="false" flipV="false" rot="0">
            <a:off x="459650" y="6167784"/>
            <a:ext cx="5533775" cy="376713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511411" y="294945"/>
            <a:ext cx="11265177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b="true" sz="8799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Results and Analysis</a:t>
            </a:r>
          </a:p>
          <a:p>
            <a:pPr algn="ctr">
              <a:lnSpc>
                <a:spcPts val="105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07271" y="1962150"/>
            <a:ext cx="5473457" cy="86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The model scored 90%+ on all accuracy tests for the training dataset.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The model scored around 70% accuracy while finetuning on the custom dataset.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The images and videos to be analyzed can be entered through the frontend and then observed on it as well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rPr>
              <a:t>Future expansion can include creating a more thorough dataset catered to real usage.</a:t>
            </a: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DAGqCrV4f4g</dc:identifier>
  <dcterms:modified xsi:type="dcterms:W3CDTF">2011-08-01T06:04:30Z</dcterms:modified>
  <cp:revision>1</cp:revision>
  <dc:title>Gray Simple Clean Professional Student Internship Teacher Resume Presentation</dc:title>
</cp:coreProperties>
</file>